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55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8BD707-D9CF-40AE-B4C6-C98DA3205C09}" type="datetimeFigureOut">
              <a:rPr lang="en-US" smtClean="0"/>
              <a:pPr/>
              <a:t>1/19/2019</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8BD707-D9CF-40AE-B4C6-C98DA3205C09}" type="datetimeFigureOut">
              <a:rPr lang="en-US" smtClean="0"/>
              <a:pPr/>
              <a:t>1/19/2019</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1/19/2019</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pPr/>
              <a:t>1/19/2019</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pPr/>
              <a:t>1/19/2019</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8BD707-D9CF-40AE-B4C6-C98DA3205C09}" type="datetimeFigureOut">
              <a:rPr lang="en-US" smtClean="0"/>
              <a:pPr/>
              <a:t>1/19/2019</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pPr/>
              <a:t>1/19/2019</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fa-IR" sz="9600" dirty="0" smtClean="0">
                <a:latin typeface="_PDMS_Saleem_QuranFont" pitchFamily="2" charset="-78"/>
                <a:cs typeface="_PDMS_Saleem_QuranFont" pitchFamily="2" charset="-78"/>
              </a:rPr>
              <a:t>به نام خدا</a:t>
            </a:r>
            <a:endParaRPr lang="fa-IR" sz="9600" dirty="0">
              <a:latin typeface="_PDMS_Saleem_QuranFont" pitchFamily="2" charset="-78"/>
              <a:cs typeface="_PDMS_Saleem_QuranFont" pitchFamily="2" charset="-78"/>
            </a:endParaRPr>
          </a:p>
        </p:txBody>
      </p:sp>
      <p:sp>
        <p:nvSpPr>
          <p:cNvPr id="3" name="Subtitle 2"/>
          <p:cNvSpPr>
            <a:spLocks noGrp="1"/>
          </p:cNvSpPr>
          <p:nvPr>
            <p:ph type="subTitle" idx="1"/>
          </p:nvPr>
        </p:nvSpPr>
        <p:spPr/>
        <p:txBody>
          <a:bodyPr/>
          <a:lstStyle/>
          <a:p>
            <a:r>
              <a:rPr lang="fa-IR" dirty="0" smtClean="0">
                <a:latin typeface="_PDMS_Saleem_QuranFont" pitchFamily="2" charset="-78"/>
                <a:cs typeface="_PDMS_Saleem_QuranFont" pitchFamily="2" charset="-78"/>
              </a:rPr>
              <a:t>کاری از: علی کرمانی</a:t>
            </a:r>
            <a:endParaRPr lang="fa-IR" dirty="0">
              <a:latin typeface="_PDMS_Saleem_QuranFont" pitchFamily="2" charset="-78"/>
              <a:cs typeface="_PDMS_Saleem_QuranFont" pitchFamily="2" charset="-78"/>
            </a:endParaRPr>
          </a:p>
        </p:txBody>
      </p:sp>
    </p:spTree>
  </p:cSld>
  <p:clrMapOvr>
    <a:masterClrMapping/>
  </p:clrMapOvr>
  <p:transition spd="slow" advTm="2000">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80">
                                          <p:stCondLst>
                                            <p:cond delay="0"/>
                                          </p:stCondLst>
                                        </p:cTn>
                                        <p:tgtEl>
                                          <p:spTgt spid="3">
                                            <p:txEl>
                                              <p:pRg st="0" end="0"/>
                                            </p:txEl>
                                          </p:spTgt>
                                        </p:tgtEl>
                                      </p:cBhvr>
                                    </p:animEffect>
                                    <p:anim calcmode="lin" valueType="num">
                                      <p:cBhvr>
                                        <p:cTn id="2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0" end="0"/>
                                            </p:txEl>
                                          </p:spTgt>
                                        </p:tgtEl>
                                      </p:cBhvr>
                                      <p:to x="100000" y="60000"/>
                                    </p:animScale>
                                    <p:animScale>
                                      <p:cBhvr>
                                        <p:cTn id="32" dur="166" decel="50000">
                                          <p:stCondLst>
                                            <p:cond delay="676"/>
                                          </p:stCondLst>
                                        </p:cTn>
                                        <p:tgtEl>
                                          <p:spTgt spid="3">
                                            <p:txEl>
                                              <p:pRg st="0" end="0"/>
                                            </p:txEl>
                                          </p:spTgt>
                                        </p:tgtEl>
                                      </p:cBhvr>
                                      <p:to x="100000" y="100000"/>
                                    </p:animScale>
                                    <p:animScale>
                                      <p:cBhvr>
                                        <p:cTn id="33" dur="26">
                                          <p:stCondLst>
                                            <p:cond delay="1312"/>
                                          </p:stCondLst>
                                        </p:cTn>
                                        <p:tgtEl>
                                          <p:spTgt spid="3">
                                            <p:txEl>
                                              <p:pRg st="0" end="0"/>
                                            </p:txEl>
                                          </p:spTgt>
                                        </p:tgtEl>
                                      </p:cBhvr>
                                      <p:to x="100000" y="80000"/>
                                    </p:animScale>
                                    <p:animScale>
                                      <p:cBhvr>
                                        <p:cTn id="34" dur="166" decel="50000">
                                          <p:stCondLst>
                                            <p:cond delay="1338"/>
                                          </p:stCondLst>
                                        </p:cTn>
                                        <p:tgtEl>
                                          <p:spTgt spid="3">
                                            <p:txEl>
                                              <p:pRg st="0" end="0"/>
                                            </p:txEl>
                                          </p:spTgt>
                                        </p:tgtEl>
                                      </p:cBhvr>
                                      <p:to x="100000" y="100000"/>
                                    </p:animScale>
                                    <p:animScale>
                                      <p:cBhvr>
                                        <p:cTn id="35" dur="26">
                                          <p:stCondLst>
                                            <p:cond delay="1642"/>
                                          </p:stCondLst>
                                        </p:cTn>
                                        <p:tgtEl>
                                          <p:spTgt spid="3">
                                            <p:txEl>
                                              <p:pRg st="0" end="0"/>
                                            </p:txEl>
                                          </p:spTgt>
                                        </p:tgtEl>
                                      </p:cBhvr>
                                      <p:to x="100000" y="90000"/>
                                    </p:animScale>
                                    <p:animScale>
                                      <p:cBhvr>
                                        <p:cTn id="36" dur="166" decel="50000">
                                          <p:stCondLst>
                                            <p:cond delay="1668"/>
                                          </p:stCondLst>
                                        </p:cTn>
                                        <p:tgtEl>
                                          <p:spTgt spid="3">
                                            <p:txEl>
                                              <p:pRg st="0" end="0"/>
                                            </p:txEl>
                                          </p:spTgt>
                                        </p:tgtEl>
                                      </p:cBhvr>
                                      <p:to x="100000" y="100000"/>
                                    </p:animScale>
                                    <p:animScale>
                                      <p:cBhvr>
                                        <p:cTn id="37" dur="26">
                                          <p:stCondLst>
                                            <p:cond delay="1808"/>
                                          </p:stCondLst>
                                        </p:cTn>
                                        <p:tgtEl>
                                          <p:spTgt spid="3">
                                            <p:txEl>
                                              <p:pRg st="0" end="0"/>
                                            </p:txEl>
                                          </p:spTgt>
                                        </p:tgtEl>
                                      </p:cBhvr>
                                      <p:to x="100000" y="95000"/>
                                    </p:animScale>
                                    <p:animScale>
                                      <p:cBhvr>
                                        <p:cTn id="38" dur="166" decel="50000">
                                          <p:stCondLst>
                                            <p:cond delay="1834"/>
                                          </p:stCondLst>
                                        </p:cTn>
                                        <p:tgtEl>
                                          <p:spTgt spid="3">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 presetClass="exit" presetSubtype="4" fill="hold" grpId="1" nodeType="clickEffect">
                                  <p:stCondLst>
                                    <p:cond delay="0"/>
                                  </p:stCondLst>
                                  <p:childTnLst>
                                    <p:anim calcmode="lin" valueType="num">
                                      <p:cBhvr additive="base">
                                        <p:cTn id="42" dur="500"/>
                                        <p:tgtEl>
                                          <p:spTgt spid="2"/>
                                        </p:tgtEl>
                                        <p:attrNameLst>
                                          <p:attrName>ppt_x</p:attrName>
                                        </p:attrNameLst>
                                      </p:cBhvr>
                                      <p:tavLst>
                                        <p:tav tm="0">
                                          <p:val>
                                            <p:strVal val="ppt_x"/>
                                          </p:val>
                                        </p:tav>
                                        <p:tav tm="100000">
                                          <p:val>
                                            <p:strVal val="ppt_x"/>
                                          </p:val>
                                        </p:tav>
                                      </p:tavLst>
                                    </p:anim>
                                    <p:anim calcmode="lin" valueType="num">
                                      <p:cBhvr additive="base">
                                        <p:cTn id="43" dur="500"/>
                                        <p:tgtEl>
                                          <p:spTgt spid="2"/>
                                        </p:tgtEl>
                                        <p:attrNameLst>
                                          <p:attrName>ppt_y</p:attrName>
                                        </p:attrNameLst>
                                      </p:cBhvr>
                                      <p:tavLst>
                                        <p:tav tm="0">
                                          <p:val>
                                            <p:strVal val="ppt_y"/>
                                          </p:val>
                                        </p:tav>
                                        <p:tav tm="100000">
                                          <p:val>
                                            <p:strVal val="1+ppt_h/2"/>
                                          </p:val>
                                        </p:tav>
                                      </p:tavLst>
                                    </p:anim>
                                    <p:set>
                                      <p:cBhvr>
                                        <p:cTn id="44" dur="1" fill="hold">
                                          <p:stCondLst>
                                            <p:cond delay="499"/>
                                          </p:stCondLst>
                                        </p:cTn>
                                        <p:tgtEl>
                                          <p:spTgt spid="2"/>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2" presetClass="exit" presetSubtype="4" fill="hold" nodeType="clickEffect">
                                  <p:stCondLst>
                                    <p:cond delay="0"/>
                                  </p:stCondLst>
                                  <p:childTnLst>
                                    <p:anim calcmode="lin" valueType="num">
                                      <p:cBhvr additive="base">
                                        <p:cTn id="48"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49" dur="500"/>
                                        <p:tgtEl>
                                          <p:spTgt spid="3">
                                            <p:txEl>
                                              <p:pRg st="0" end="0"/>
                                            </p:txEl>
                                          </p:spTgt>
                                        </p:tgtEl>
                                        <p:attrNameLst>
                                          <p:attrName>ppt_y</p:attrName>
                                        </p:attrNameLst>
                                      </p:cBhvr>
                                      <p:tavLst>
                                        <p:tav tm="0">
                                          <p:val>
                                            <p:strVal val="ppt_y"/>
                                          </p:val>
                                        </p:tav>
                                        <p:tav tm="100000">
                                          <p:val>
                                            <p:strVal val="1+ppt_h/2"/>
                                          </p:val>
                                        </p:tav>
                                      </p:tavLst>
                                    </p:anim>
                                    <p:set>
                                      <p:cBhvr>
                                        <p:cTn id="50"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828800"/>
            <a:ext cx="8229600" cy="2971800"/>
          </a:xfrm>
        </p:spPr>
        <p:txBody>
          <a:bodyPr>
            <a:normAutofit/>
          </a:bodyPr>
          <a:lstStyle/>
          <a:p>
            <a:pPr algn="r"/>
            <a:r>
              <a:rPr lang="fa-IR" dirty="0" smtClean="0">
                <a:solidFill>
                  <a:schemeClr val="bg1"/>
                </a:solidFill>
              </a:rPr>
              <a:t>1</a:t>
            </a:r>
            <a:r>
              <a:rPr lang="fa-IR" dirty="0" smtClean="0">
                <a:solidFill>
                  <a:srgbClr val="FFFFFF"/>
                </a:solidFill>
                <a:latin typeface="_PDMS_Saleem_QuranFont" pitchFamily="2" charset="-78"/>
                <a:cs typeface="_PDMS_Saleem_QuranFont" pitchFamily="2" charset="-78"/>
              </a:rPr>
              <a:t>فرانسه </a:t>
            </a:r>
            <a:r>
              <a:rPr lang="fa-IR" dirty="0" smtClean="0">
                <a:solidFill>
                  <a:srgbClr val="FFFFFF"/>
                </a:solidFill>
                <a:latin typeface="_PDMS_Saleem_QuranFont" pitchFamily="2" charset="-78"/>
              </a:rPr>
              <a:t>2</a:t>
            </a:r>
            <a:r>
              <a:rPr lang="fa-IR" dirty="0" smtClean="0">
                <a:solidFill>
                  <a:srgbClr val="FFFFFF"/>
                </a:solidFill>
                <a:latin typeface="_PDMS_Saleem_QuranFont" pitchFamily="2" charset="-78"/>
                <a:cs typeface="_PDMS_Saleem_QuranFont" pitchFamily="2" charset="-78"/>
              </a:rPr>
              <a:t>اسلواکی </a:t>
            </a:r>
            <a:r>
              <a:rPr lang="fa-IR" dirty="0" smtClean="0">
                <a:solidFill>
                  <a:srgbClr val="FFFFFF"/>
                </a:solidFill>
                <a:latin typeface="_PDMS_Saleem_QuranFont" pitchFamily="2" charset="-78"/>
              </a:rPr>
              <a:t>3</a:t>
            </a:r>
            <a:r>
              <a:rPr lang="fa-IR" dirty="0" smtClean="0">
                <a:solidFill>
                  <a:srgbClr val="FFFFFF"/>
                </a:solidFill>
                <a:latin typeface="_PDMS_Saleem_QuranFont" pitchFamily="2" charset="-78"/>
                <a:cs typeface="_PDMS_Saleem_QuranFont" pitchFamily="2" charset="-78"/>
              </a:rPr>
              <a:t>بلژیک </a:t>
            </a:r>
            <a:r>
              <a:rPr lang="fa-IR" dirty="0" smtClean="0">
                <a:solidFill>
                  <a:srgbClr val="FFFFFF"/>
                </a:solidFill>
                <a:latin typeface="_PDMS_Saleem_QuranFont" pitchFamily="2" charset="-78"/>
              </a:rPr>
              <a:t>4</a:t>
            </a:r>
            <a:r>
              <a:rPr lang="fa-IR" dirty="0" smtClean="0">
                <a:solidFill>
                  <a:srgbClr val="FFFFFF"/>
                </a:solidFill>
                <a:latin typeface="_PDMS_Saleem_QuranFont" pitchFamily="2" charset="-78"/>
                <a:cs typeface="_PDMS_Saleem_QuranFont" pitchFamily="2" charset="-78"/>
              </a:rPr>
              <a:t>اوکراین </a:t>
            </a:r>
            <a:r>
              <a:rPr lang="fa-IR" dirty="0" smtClean="0">
                <a:solidFill>
                  <a:srgbClr val="FFFFFF"/>
                </a:solidFill>
                <a:latin typeface="_PDMS_Saleem_QuranFont" pitchFamily="2" charset="-78"/>
              </a:rPr>
              <a:t>5</a:t>
            </a:r>
            <a:r>
              <a:rPr lang="fa-IR" dirty="0" smtClean="0">
                <a:solidFill>
                  <a:srgbClr val="FFFFFF"/>
                </a:solidFill>
                <a:latin typeface="_PDMS_Saleem_QuranFont" pitchFamily="2" charset="-78"/>
                <a:cs typeface="_PDMS_Saleem_QuranFont" pitchFamily="2" charset="-78"/>
              </a:rPr>
              <a:t>مجارستان6</a:t>
            </a:r>
            <a:r>
              <a:rPr lang="fa-IR" dirty="0" smtClean="0">
                <a:solidFill>
                  <a:srgbClr val="FFFFFF"/>
                </a:solidFill>
                <a:latin typeface="_PDMS_Saleem_QuranFont" pitchFamily="2" charset="-78"/>
                <a:cs typeface="_PDMS_Saleem_QuranFont" pitchFamily="2" charset="-78"/>
              </a:rPr>
              <a:t/>
            </a:r>
            <a:br>
              <a:rPr lang="fa-IR" dirty="0" smtClean="0">
                <a:solidFill>
                  <a:srgbClr val="FFFFFF"/>
                </a:solidFill>
                <a:latin typeface="_PDMS_Saleem_QuranFont" pitchFamily="2" charset="-78"/>
                <a:cs typeface="_PDMS_Saleem_QuranFont" pitchFamily="2" charset="-78"/>
              </a:rPr>
            </a:br>
            <a:r>
              <a:rPr lang="fa-IR" dirty="0" smtClean="0">
                <a:solidFill>
                  <a:srgbClr val="FFFFFF"/>
                </a:solidFill>
                <a:latin typeface="_PDMS_Saleem_QuranFont" pitchFamily="2" charset="-78"/>
                <a:cs typeface="_PDMS_Saleem_QuranFont" pitchFamily="2" charset="-78"/>
              </a:rPr>
              <a:t>اسلوونی </a:t>
            </a:r>
            <a:r>
              <a:rPr lang="fa-IR" dirty="0" smtClean="0">
                <a:solidFill>
                  <a:srgbClr val="FFFFFF"/>
                </a:solidFill>
                <a:latin typeface="_PDMS_Saleem_QuranFont" pitchFamily="2" charset="-78"/>
              </a:rPr>
              <a:t>7</a:t>
            </a:r>
            <a:r>
              <a:rPr lang="fa-IR" dirty="0" smtClean="0">
                <a:solidFill>
                  <a:srgbClr val="FFFFFF"/>
                </a:solidFill>
                <a:latin typeface="_PDMS_Saleem_QuranFont" pitchFamily="2" charset="-78"/>
                <a:cs typeface="_PDMS_Saleem_QuranFont" pitchFamily="2" charset="-78"/>
              </a:rPr>
              <a:t>سوئیس </a:t>
            </a:r>
            <a:r>
              <a:rPr lang="fa-IR" dirty="0" smtClean="0">
                <a:solidFill>
                  <a:srgbClr val="FFFFFF"/>
                </a:solidFill>
                <a:latin typeface="_PDMS_Saleem_QuranFont" pitchFamily="2" charset="-78"/>
              </a:rPr>
              <a:t>8</a:t>
            </a:r>
            <a:r>
              <a:rPr lang="fa-IR" dirty="0" smtClean="0">
                <a:solidFill>
                  <a:srgbClr val="FFFFFF"/>
                </a:solidFill>
                <a:latin typeface="_PDMS_Saleem_QuranFont" pitchFamily="2" charset="-78"/>
                <a:cs typeface="_PDMS_Saleem_QuranFont" pitchFamily="2" charset="-78"/>
              </a:rPr>
              <a:t>سوئد </a:t>
            </a:r>
            <a:r>
              <a:rPr lang="fa-IR" dirty="0" smtClean="0">
                <a:solidFill>
                  <a:srgbClr val="FFFFFF"/>
                </a:solidFill>
                <a:latin typeface="_PDMS_Saleem_QuranFont" pitchFamily="2" charset="-78"/>
              </a:rPr>
              <a:t>9</a:t>
            </a:r>
            <a:r>
              <a:rPr lang="fa-IR" dirty="0" smtClean="0">
                <a:solidFill>
                  <a:srgbClr val="FFFFFF"/>
                </a:solidFill>
                <a:latin typeface="_PDMS_Saleem_QuranFont" pitchFamily="2" charset="-78"/>
                <a:cs typeface="_PDMS_Saleem_QuranFont" pitchFamily="2" charset="-78"/>
              </a:rPr>
              <a:t>کره ی جنوبی </a:t>
            </a:r>
            <a:r>
              <a:rPr lang="fa-IR" dirty="0" smtClean="0">
                <a:solidFill>
                  <a:srgbClr val="FFFFFF"/>
                </a:solidFill>
                <a:latin typeface="_PDMS_Saleem_QuranFont" pitchFamily="2" charset="-78"/>
              </a:rPr>
              <a:t>10</a:t>
            </a:r>
            <a:r>
              <a:rPr lang="fa-IR" dirty="0" smtClean="0">
                <a:solidFill>
                  <a:srgbClr val="FFFFFF"/>
                </a:solidFill>
                <a:latin typeface="_PDMS_Saleem_QuranFont" pitchFamily="2" charset="-78"/>
                <a:cs typeface="_PDMS_Saleem_QuranFont" pitchFamily="2" charset="-78"/>
              </a:rPr>
              <a:t>ارمنستان</a:t>
            </a:r>
            <a:endParaRPr lang="fa-IR" dirty="0">
              <a:solidFill>
                <a:srgbClr val="FFFFFF"/>
              </a:solidFill>
              <a:latin typeface="_PDMS_Saleem_QuranFont" pitchFamily="2" charset="-78"/>
              <a:cs typeface="_PDMS_Saleem_QuranFont" pitchFamily="2" charset="-78"/>
            </a:endParaRPr>
          </a:p>
        </p:txBody>
      </p:sp>
      <p:sp>
        <p:nvSpPr>
          <p:cNvPr id="3" name="Content Placeholder 2"/>
          <p:cNvSpPr>
            <a:spLocks noGrp="1"/>
          </p:cNvSpPr>
          <p:nvPr>
            <p:ph sz="quarter" idx="1"/>
          </p:nvPr>
        </p:nvSpPr>
        <p:spPr>
          <a:xfrm>
            <a:off x="457200" y="5181600"/>
            <a:ext cx="8229600" cy="944563"/>
          </a:xfrm>
        </p:spPr>
        <p:txBody>
          <a:bodyPr/>
          <a:lstStyle/>
          <a:p>
            <a:endParaRPr lang="fa-IR" dirty="0"/>
          </a:p>
        </p:txBody>
      </p:sp>
      <p:sp>
        <p:nvSpPr>
          <p:cNvPr id="4" name="TextBox 3"/>
          <p:cNvSpPr txBox="1"/>
          <p:nvPr/>
        </p:nvSpPr>
        <p:spPr>
          <a:xfrm>
            <a:off x="1143000" y="0"/>
            <a:ext cx="7543800" cy="1446550"/>
          </a:xfrm>
          <a:prstGeom prst="rect">
            <a:avLst/>
          </a:prstGeom>
          <a:noFill/>
        </p:spPr>
        <p:txBody>
          <a:bodyPr wrap="square" rtlCol="1">
            <a:spAutoFit/>
          </a:bodyPr>
          <a:lstStyle/>
          <a:p>
            <a:pPr algn="ctr" rtl="1"/>
            <a:r>
              <a:rPr lang="fa-IR" sz="4400" dirty="0" smtClean="0">
                <a:solidFill>
                  <a:schemeClr val="bg1"/>
                </a:solidFill>
                <a:latin typeface="_PDMS_Saleem_QuranFont" pitchFamily="2" charset="-78"/>
                <a:cs typeface="_PDMS_Saleem_QuranFont" pitchFamily="2" charset="-78"/>
              </a:rPr>
              <a:t>این </a:t>
            </a:r>
            <a:r>
              <a:rPr lang="fa-IR" sz="4400" dirty="0" smtClean="0">
                <a:solidFill>
                  <a:srgbClr val="FFFFFF"/>
                </a:solidFill>
                <a:latin typeface="_PDMS_Saleem_QuranFont" pitchFamily="2" charset="-78"/>
                <a:cs typeface="_PDMS_Saleem_QuranFont" pitchFamily="2" charset="-78"/>
              </a:rPr>
              <a:t>امار  در سال </a:t>
            </a:r>
            <a:r>
              <a:rPr lang="fa-IR" sz="4400" dirty="0" smtClean="0">
                <a:solidFill>
                  <a:srgbClr val="FFFFFF"/>
                </a:solidFill>
                <a:latin typeface="_PDMS_Saleem_QuranFont" pitchFamily="2" charset="-78"/>
                <a:cs typeface="+mj-cs"/>
              </a:rPr>
              <a:t>2011</a:t>
            </a:r>
            <a:r>
              <a:rPr lang="fa-IR" sz="4400" dirty="0" smtClean="0">
                <a:solidFill>
                  <a:srgbClr val="FFFFFF"/>
                </a:solidFill>
                <a:latin typeface="_PDMS_Saleem_QuranFont" pitchFamily="2" charset="-78"/>
                <a:cs typeface="_PDMS_Saleem_QuranFont" pitchFamily="2" charset="-78"/>
              </a:rPr>
              <a:t>گرفته شده است</a:t>
            </a:r>
            <a:r>
              <a:rPr lang="fa-IR" sz="4400" dirty="0" smtClean="0">
                <a:solidFill>
                  <a:schemeClr val="bg1"/>
                </a:solidFill>
                <a:latin typeface="_PDMS_Saleem_QuranFont" pitchFamily="2" charset="-78"/>
                <a:cs typeface="_PDMS_Saleem_QuranFont" pitchFamily="2" charset="-78"/>
              </a:rPr>
              <a:t>.</a:t>
            </a:r>
            <a:r>
              <a:rPr lang="fa-IR" sz="4400" dirty="0" smtClean="0">
                <a:solidFill>
                  <a:srgbClr val="FFFFFF"/>
                </a:solidFill>
                <a:latin typeface="_PDMS_Saleem_QuranFont" pitchFamily="2" charset="-78"/>
                <a:cs typeface="_PDMS_Saleem_QuranFont" pitchFamily="2" charset="-78"/>
              </a:rPr>
              <a:t>از نظر تولید انرژی هسته ای</a:t>
            </a:r>
            <a:endParaRPr lang="fa-IR" sz="4400" dirty="0">
              <a:solidFill>
                <a:srgbClr val="FFFFFF"/>
              </a:solidFill>
              <a:latin typeface="_PDMS_Saleem_QuranFont" pitchFamily="2" charset="-78"/>
              <a:cs typeface="_PDMS_Saleem_QuranFont" pitchFamily="2" charset="-78"/>
            </a:endParaRPr>
          </a:p>
        </p:txBody>
      </p:sp>
    </p:spTree>
  </p:cSld>
  <p:clrMapOvr>
    <a:masterClrMapping/>
  </p:clrMapOvr>
  <p:transition spd="slow" advTm="6000">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xit" presetSubtype="10" fill="hold" grpId="1" nodeType="clickEffect">
                                  <p:stCondLst>
                                    <p:cond delay="0"/>
                                  </p:stCondLst>
                                  <p:childTnLst>
                                    <p:animEffect transition="out" filter="checkerboard(across)">
                                      <p:cBhvr>
                                        <p:cTn id="16" dur="5000"/>
                                        <p:tgtEl>
                                          <p:spTgt spid="4"/>
                                        </p:tgtEl>
                                      </p:cBhvr>
                                    </p:animEffect>
                                    <p:set>
                                      <p:cBhvr>
                                        <p:cTn id="17" dur="1" fill="hold">
                                          <p:stCondLst>
                                            <p:cond delay="4999"/>
                                          </p:stCondLst>
                                        </p:cTn>
                                        <p:tgtEl>
                                          <p:spTgt spid="4"/>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4" presetClass="exit" presetSubtype="16" fill="hold" grpId="1" nodeType="clickEffect">
                                  <p:stCondLst>
                                    <p:cond delay="0"/>
                                  </p:stCondLst>
                                  <p:childTnLst>
                                    <p:animEffect transition="out" filter="box(in)">
                                      <p:cBhvr>
                                        <p:cTn id="21" dur="5000"/>
                                        <p:tgtEl>
                                          <p:spTgt spid="2"/>
                                        </p:tgtEl>
                                      </p:cBhvr>
                                    </p:animEffect>
                                    <p:set>
                                      <p:cBhvr>
                                        <p:cTn id="22" dur="1" fill="hold">
                                          <p:stCondLst>
                                            <p:cond delay="4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0"/>
      <p:bldP spid="4"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dirty="0" smtClean="0">
                <a:solidFill>
                  <a:srgbClr val="FFFFFF"/>
                </a:solidFill>
                <a:latin typeface="_PDMS_Saleem_QuranFont" pitchFamily="2" charset="-78"/>
                <a:cs typeface="_PDMS_Saleem_QuranFont" pitchFamily="2" charset="-78"/>
              </a:rPr>
              <a:t>این امار در سال </a:t>
            </a:r>
            <a:r>
              <a:rPr lang="fa-IR" dirty="0" smtClean="0">
                <a:solidFill>
                  <a:srgbClr val="FFFFFF"/>
                </a:solidFill>
                <a:latin typeface="_PDMS_Saleem_QuranFont" pitchFamily="2" charset="-78"/>
              </a:rPr>
              <a:t>2012 </a:t>
            </a:r>
            <a:r>
              <a:rPr lang="fa-IR" dirty="0" smtClean="0">
                <a:solidFill>
                  <a:srgbClr val="FFFFFF"/>
                </a:solidFill>
                <a:latin typeface="_PDMS_Saleem_QuranFont" pitchFamily="2" charset="-78"/>
                <a:cs typeface="_PDMS_Saleem_QuranFont" pitchFamily="2" charset="-78"/>
              </a:rPr>
              <a:t>نوشته شده است از نظر تولید انرژی هسته ای</a:t>
            </a:r>
            <a:endParaRPr lang="fa-IR" dirty="0">
              <a:solidFill>
                <a:srgbClr val="FFFFFF"/>
              </a:solidFill>
              <a:latin typeface="_PDMS_Saleem_QuranFont" pitchFamily="2" charset="-78"/>
              <a:cs typeface="_PDMS_Saleem_QuranFont" pitchFamily="2" charset="-78"/>
            </a:endParaRPr>
          </a:p>
        </p:txBody>
      </p:sp>
      <p:sp>
        <p:nvSpPr>
          <p:cNvPr id="3" name="Content Placeholder 2"/>
          <p:cNvSpPr>
            <a:spLocks noGrp="1"/>
          </p:cNvSpPr>
          <p:nvPr>
            <p:ph sz="quarter" idx="1"/>
          </p:nvPr>
        </p:nvSpPr>
        <p:spPr>
          <a:xfrm>
            <a:off x="457200" y="5380037"/>
            <a:ext cx="8229600" cy="1477963"/>
          </a:xfrm>
        </p:spPr>
        <p:txBody>
          <a:bodyPr/>
          <a:lstStyle/>
          <a:p>
            <a:endParaRPr lang="fa-IR" dirty="0"/>
          </a:p>
        </p:txBody>
      </p:sp>
      <p:sp>
        <p:nvSpPr>
          <p:cNvPr id="4" name="TextBox 3"/>
          <p:cNvSpPr txBox="1"/>
          <p:nvPr/>
        </p:nvSpPr>
        <p:spPr>
          <a:xfrm>
            <a:off x="1066800" y="1752600"/>
            <a:ext cx="7467600" cy="2123658"/>
          </a:xfrm>
          <a:prstGeom prst="rect">
            <a:avLst/>
          </a:prstGeom>
          <a:noFill/>
        </p:spPr>
        <p:txBody>
          <a:bodyPr wrap="square" rtlCol="1">
            <a:spAutoFit/>
          </a:bodyPr>
          <a:lstStyle/>
          <a:p>
            <a:pPr algn="r" rtl="1"/>
            <a:r>
              <a:rPr lang="fa-IR" sz="4400" dirty="0" smtClean="0">
                <a:solidFill>
                  <a:srgbClr val="FFFFFF"/>
                </a:solidFill>
              </a:rPr>
              <a:t>1</a:t>
            </a:r>
            <a:r>
              <a:rPr lang="fa-IR" sz="4400" dirty="0" smtClean="0">
                <a:solidFill>
                  <a:srgbClr val="FFFFFF"/>
                </a:solidFill>
                <a:latin typeface="_PDMS_Saleem_QuranFont" pitchFamily="2" charset="-78"/>
                <a:cs typeface="_PDMS_Saleem_QuranFont" pitchFamily="2" charset="-78"/>
              </a:rPr>
              <a:t>فرانسه  </a:t>
            </a:r>
            <a:r>
              <a:rPr lang="fa-IR" sz="4400" dirty="0" smtClean="0">
                <a:solidFill>
                  <a:srgbClr val="FFFFFF"/>
                </a:solidFill>
                <a:latin typeface="_PDMS_Saleem_QuranFont" pitchFamily="2" charset="-78"/>
                <a:cs typeface="+mj-cs"/>
              </a:rPr>
              <a:t>2</a:t>
            </a:r>
            <a:r>
              <a:rPr lang="fa-IR" sz="4400" dirty="0" smtClean="0">
                <a:solidFill>
                  <a:srgbClr val="FFFFFF"/>
                </a:solidFill>
                <a:latin typeface="_PDMS_Saleem_QuranFont" pitchFamily="2" charset="-78"/>
                <a:cs typeface="_PDMS_Saleem_QuranFont" pitchFamily="2" charset="-78"/>
              </a:rPr>
              <a:t>اوسلواکی </a:t>
            </a:r>
            <a:r>
              <a:rPr lang="fa-IR" sz="4400" dirty="0" smtClean="0">
                <a:solidFill>
                  <a:srgbClr val="FFFFFF"/>
                </a:solidFill>
                <a:latin typeface="_PDMS_Saleem_QuranFont" pitchFamily="2" charset="-78"/>
                <a:cs typeface="+mj-cs"/>
              </a:rPr>
              <a:t>3</a:t>
            </a:r>
            <a:r>
              <a:rPr lang="fa-IR" sz="4400" dirty="0" smtClean="0">
                <a:solidFill>
                  <a:srgbClr val="FFFFFF"/>
                </a:solidFill>
                <a:latin typeface="_PDMS_Saleem_QuranFont" pitchFamily="2" charset="-78"/>
                <a:cs typeface="_PDMS_Saleem_QuranFont" pitchFamily="2" charset="-78"/>
              </a:rPr>
              <a:t>بلژیک</a:t>
            </a:r>
            <a:r>
              <a:rPr lang="fa-IR" sz="4400" dirty="0" smtClean="0">
                <a:solidFill>
                  <a:srgbClr val="FFFFFF"/>
                </a:solidFill>
                <a:latin typeface="_PDMS_Saleem_QuranFont" pitchFamily="2" charset="-78"/>
                <a:cs typeface="+mj-cs"/>
              </a:rPr>
              <a:t>4</a:t>
            </a:r>
            <a:r>
              <a:rPr lang="fa-IR" sz="4400" dirty="0" smtClean="0">
                <a:solidFill>
                  <a:srgbClr val="FFFFFF"/>
                </a:solidFill>
                <a:latin typeface="_PDMS_Saleem_QuranFont" pitchFamily="2" charset="-78"/>
                <a:cs typeface="_PDMS_Saleem_QuranFont" pitchFamily="2" charset="-78"/>
              </a:rPr>
              <a:t>اوکراین</a:t>
            </a:r>
            <a:r>
              <a:rPr lang="fa-IR" sz="4400" dirty="0" smtClean="0">
                <a:solidFill>
                  <a:srgbClr val="FFFFFF"/>
                </a:solidFill>
                <a:latin typeface="_PDMS_Saleem_QuranFont" pitchFamily="2" charset="-78"/>
                <a:cs typeface="+mj-cs"/>
              </a:rPr>
              <a:t>5</a:t>
            </a:r>
            <a:r>
              <a:rPr lang="fa-IR" sz="4400" dirty="0" smtClean="0">
                <a:solidFill>
                  <a:srgbClr val="FFFFFF"/>
                </a:solidFill>
                <a:latin typeface="_PDMS_Saleem_QuranFont" pitchFamily="2" charset="-78"/>
                <a:cs typeface="_PDMS_Saleem_QuranFont" pitchFamily="2" charset="-78"/>
              </a:rPr>
              <a:t>مجارستان</a:t>
            </a:r>
            <a:r>
              <a:rPr lang="fa-IR" sz="4400" dirty="0" smtClean="0">
                <a:solidFill>
                  <a:srgbClr val="FFFFFF"/>
                </a:solidFill>
                <a:latin typeface="_PDMS_Saleem_QuranFont" pitchFamily="2" charset="-78"/>
                <a:cs typeface="+mj-cs"/>
              </a:rPr>
              <a:t>6</a:t>
            </a:r>
            <a:r>
              <a:rPr lang="fa-IR" sz="4400" dirty="0" smtClean="0">
                <a:solidFill>
                  <a:srgbClr val="FFFFFF"/>
                </a:solidFill>
                <a:latin typeface="_PDMS_Saleem_QuranFont" pitchFamily="2" charset="-78"/>
                <a:cs typeface="_PDMS_Saleem_QuranFont" pitchFamily="2" charset="-78"/>
              </a:rPr>
              <a:t>سوئد </a:t>
            </a:r>
            <a:r>
              <a:rPr lang="fa-IR" sz="4400" dirty="0" smtClean="0">
                <a:solidFill>
                  <a:srgbClr val="FFFFFF"/>
                </a:solidFill>
                <a:latin typeface="_PDMS_Saleem_QuranFont" pitchFamily="2" charset="-78"/>
                <a:cs typeface="+mj-cs"/>
              </a:rPr>
              <a:t>7</a:t>
            </a:r>
            <a:r>
              <a:rPr lang="fa-IR" sz="4400" dirty="0" smtClean="0">
                <a:solidFill>
                  <a:srgbClr val="FFFFFF"/>
                </a:solidFill>
                <a:latin typeface="_PDMS_Saleem_QuranFont" pitchFamily="2" charset="-78"/>
                <a:cs typeface="_PDMS_Saleem_QuranFont" pitchFamily="2" charset="-78"/>
              </a:rPr>
              <a:t>اسوونی </a:t>
            </a:r>
            <a:r>
              <a:rPr lang="fa-IR" sz="4400" dirty="0" smtClean="0">
                <a:solidFill>
                  <a:srgbClr val="FFFFFF"/>
                </a:solidFill>
                <a:latin typeface="_PDMS_Saleem_QuranFont" pitchFamily="2" charset="-78"/>
                <a:cs typeface="+mj-cs"/>
              </a:rPr>
              <a:t>8</a:t>
            </a:r>
            <a:r>
              <a:rPr lang="fa-IR" sz="4400" dirty="0" smtClean="0">
                <a:solidFill>
                  <a:srgbClr val="FFFFFF"/>
                </a:solidFill>
                <a:latin typeface="_PDMS_Saleem_QuranFont" pitchFamily="2" charset="-78"/>
                <a:cs typeface="_PDMS_Saleem_QuranFont" pitchFamily="2" charset="-78"/>
              </a:rPr>
              <a:t>سوئیس </a:t>
            </a:r>
            <a:r>
              <a:rPr lang="fa-IR" sz="4400" dirty="0" smtClean="0">
                <a:solidFill>
                  <a:srgbClr val="FFFFFF"/>
                </a:solidFill>
                <a:latin typeface="_PDMS_Saleem_QuranFont" pitchFamily="2" charset="-78"/>
                <a:cs typeface="+mj-cs"/>
              </a:rPr>
              <a:t>9</a:t>
            </a:r>
            <a:r>
              <a:rPr lang="fa-IR" sz="4400" dirty="0" smtClean="0">
                <a:solidFill>
                  <a:srgbClr val="FFFFFF"/>
                </a:solidFill>
                <a:latin typeface="_PDMS_Saleem_QuranFont" pitchFamily="2" charset="-78"/>
                <a:cs typeface="_PDMS_Saleem_QuranFont" pitchFamily="2" charset="-78"/>
              </a:rPr>
              <a:t>جمهوری چک</a:t>
            </a:r>
            <a:r>
              <a:rPr lang="fa-IR" sz="4400" dirty="0" smtClean="0">
                <a:solidFill>
                  <a:srgbClr val="FFFFFF"/>
                </a:solidFill>
                <a:latin typeface="_PDMS_Saleem_QuranFont" pitchFamily="2" charset="-78"/>
                <a:cs typeface="+mj-cs"/>
              </a:rPr>
              <a:t>10</a:t>
            </a:r>
            <a:r>
              <a:rPr lang="fa-IR" sz="4400" dirty="0" smtClean="0">
                <a:solidFill>
                  <a:srgbClr val="FFFFFF"/>
                </a:solidFill>
                <a:latin typeface="_PDMS_Saleem_QuranFont" pitchFamily="2" charset="-78"/>
                <a:cs typeface="_PDMS_Saleem_QuranFont" pitchFamily="2" charset="-78"/>
              </a:rPr>
              <a:t>فنلاد</a:t>
            </a:r>
            <a:r>
              <a:rPr lang="fa-IR" sz="4400" dirty="0" smtClean="0">
                <a:solidFill>
                  <a:schemeClr val="bg1"/>
                </a:solidFill>
                <a:latin typeface="_PDMS_Saleem_QuranFont" pitchFamily="2" charset="-78"/>
                <a:cs typeface="_PDMS_Saleem_QuranFont" pitchFamily="2" charset="-78"/>
              </a:rPr>
              <a:t>د</a:t>
            </a:r>
            <a:endParaRPr lang="fa-IR" sz="4400" dirty="0">
              <a:solidFill>
                <a:schemeClr val="bg1"/>
              </a:solidFill>
            </a:endParaRPr>
          </a:p>
        </p:txBody>
      </p:sp>
    </p:spTree>
  </p:cSld>
  <p:clrMapOvr>
    <a:masterClrMapping/>
  </p:clrMapOvr>
  <p:transition spd="slow" advTm="9000">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xit" presetSubtype="10" fill="hold" grpId="1" nodeType="clickEffect">
                                  <p:stCondLst>
                                    <p:cond delay="0"/>
                                  </p:stCondLst>
                                  <p:childTnLst>
                                    <p:animEffect transition="out" filter="checkerboard(across)">
                                      <p:cBhvr>
                                        <p:cTn id="16" dur="500"/>
                                        <p:tgtEl>
                                          <p:spTgt spid="2"/>
                                        </p:tgtEl>
                                      </p:cBhvr>
                                    </p:animEffect>
                                    <p:set>
                                      <p:cBhvr>
                                        <p:cTn id="17" dur="1" fill="hold">
                                          <p:stCondLst>
                                            <p:cond delay="499"/>
                                          </p:stCondLst>
                                        </p:cTn>
                                        <p:tgtEl>
                                          <p:spTgt spid="2"/>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4" presetClass="exit" presetSubtype="16" fill="hold" grpId="1" nodeType="clickEffect">
                                  <p:stCondLst>
                                    <p:cond delay="0"/>
                                  </p:stCondLst>
                                  <p:childTnLst>
                                    <p:animEffect transition="out" filter="box(in)">
                                      <p:cBhvr>
                                        <p:cTn id="21" dur="500"/>
                                        <p:tgtEl>
                                          <p:spTgt spid="4"/>
                                        </p:tgtEl>
                                      </p:cBhvr>
                                    </p:animEffect>
                                    <p:set>
                                      <p:cBhvr>
                                        <p:cTn id="22"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4" grpId="0"/>
      <p:bldP spid="4"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pPr algn="ctr"/>
            <a:r>
              <a:rPr lang="fa-IR" dirty="0" smtClean="0">
                <a:solidFill>
                  <a:srgbClr val="FFFFFF"/>
                </a:solidFill>
                <a:latin typeface="_PDMS_Saleem_QuranFont" pitchFamily="2" charset="-78"/>
                <a:cs typeface="_PDMS_Saleem_QuranFont" pitchFamily="2" charset="-78"/>
              </a:rPr>
              <a:t>درباره ی فرانسه بدانیم</a:t>
            </a:r>
            <a:endParaRPr lang="fa-IR" dirty="0">
              <a:solidFill>
                <a:srgbClr val="FFFFFF"/>
              </a:solidFill>
              <a:latin typeface="_PDMS_Saleem_QuranFont" pitchFamily="2" charset="-78"/>
              <a:cs typeface="_PDMS_Saleem_QuranFont" pitchFamily="2" charset="-78"/>
            </a:endParaRPr>
          </a:p>
        </p:txBody>
      </p:sp>
      <p:sp>
        <p:nvSpPr>
          <p:cNvPr id="3" name="Content Placeholder 2"/>
          <p:cNvSpPr>
            <a:spLocks noGrp="1"/>
          </p:cNvSpPr>
          <p:nvPr>
            <p:ph sz="quarter" idx="1"/>
          </p:nvPr>
        </p:nvSpPr>
        <p:spPr>
          <a:xfrm>
            <a:off x="457200" y="5562600"/>
            <a:ext cx="8229600" cy="563563"/>
          </a:xfrm>
        </p:spPr>
        <p:txBody>
          <a:bodyPr>
            <a:normAutofit/>
          </a:bodyPr>
          <a:lstStyle/>
          <a:p>
            <a:endParaRPr lang="fa-IR" dirty="0"/>
          </a:p>
        </p:txBody>
      </p:sp>
      <p:sp>
        <p:nvSpPr>
          <p:cNvPr id="4" name="TextBox 3"/>
          <p:cNvSpPr txBox="1"/>
          <p:nvPr/>
        </p:nvSpPr>
        <p:spPr>
          <a:xfrm>
            <a:off x="228600" y="609600"/>
            <a:ext cx="8915400" cy="4708981"/>
          </a:xfrm>
          <a:prstGeom prst="rect">
            <a:avLst/>
          </a:prstGeom>
          <a:noFill/>
        </p:spPr>
        <p:txBody>
          <a:bodyPr wrap="square" rtlCol="1">
            <a:spAutoFit/>
          </a:bodyPr>
          <a:lstStyle/>
          <a:p>
            <a:pPr algn="r" rtl="1" fontAlgn="base"/>
            <a:r>
              <a:rPr lang="fa-IR" sz="2000" dirty="0" smtClean="0">
                <a:solidFill>
                  <a:srgbClr val="FFFFFF"/>
                </a:solidFill>
                <a:latin typeface="_PDMS_Saleem_QuranFont" pitchFamily="2" charset="-78"/>
                <a:cs typeface="_PDMS_Saleem_QuranFont" pitchFamily="2" charset="-78"/>
              </a:rPr>
              <a:t>فناوری تولید برق هسته ای  در فرانسه از سوی صاحب نظران در رسانه‌ها ، "بسیار جلوتر از جهان" توصیف می‌شود چرا که همگان شاهد موفقیت وتوانایی بالای این کشور در تامین بخش اعظم برق مورد نیاز خود از طریق انرژی هسته ای  هستند.به واسطه چنین بهره گیری گسترده ای  از </a:t>
            </a:r>
            <a:r>
              <a:rPr lang="fa-IR" sz="2000" dirty="0" smtClean="0">
                <a:solidFill>
                  <a:schemeClr val="bg1"/>
                </a:solidFill>
                <a:latin typeface="_PDMS_Saleem_QuranFont" pitchFamily="2" charset="-78"/>
                <a:cs typeface="_PDMS_Saleem_QuranFont" pitchFamily="2" charset="-78"/>
              </a:rPr>
              <a:t>فناوری هسته ای  ، فرانسه عنوان بزرگ ترین صادرکننده برق در جهان را به خود اختصاص داده و تامین کننده برق کشورهایی مانند سوئیس، </a:t>
            </a:r>
            <a:r>
              <a:rPr lang="fa-IR" sz="2000" dirty="0" smtClean="0">
                <a:solidFill>
                  <a:srgbClr val="FFFFFF"/>
                </a:solidFill>
                <a:latin typeface="_PDMS_Saleem_QuranFont" pitchFamily="2" charset="-78"/>
                <a:cs typeface="_PDMS_Saleem_QuranFont" pitchFamily="2" charset="-78"/>
              </a:rPr>
              <a:t>ایتالیاو بلژیک است ، برقی که برای خود فرانسه به واسطه بهره گیری از فناوری هسته ای  بسیار ارزان و مقرون به صرفه تمام می‌شود. البته انتخابات ریاست جمهوری سال 2012 این کشور نشانه هایی از نوعی تغییر در سیاست‌های‌ هسته‌ای‌ این کشور را مخابره کرد چرا که اولاند روی کاهش اتکا به برق هسته‌ای‌ از 75 در صد به کمتر از 50 در صد مانور داد با وجود این فرانسه در عرصه فناوری برق هسته ای  در زمره سردمداران محسوب می‌شود، این کشور هم اکنون در حال ساخت 3 راکتورفوق پیشرفته "فلامنویل" و صادرات گسترده این فناوری به دیگر کشورهاست .</a:t>
            </a:r>
            <a:br>
              <a:rPr lang="fa-IR" sz="2000" dirty="0" smtClean="0">
                <a:solidFill>
                  <a:srgbClr val="FFFFFF"/>
                </a:solidFill>
                <a:latin typeface="_PDMS_Saleem_QuranFont" pitchFamily="2" charset="-78"/>
                <a:cs typeface="_PDMS_Saleem_QuranFont" pitchFamily="2" charset="-78"/>
              </a:rPr>
            </a:br>
            <a:r>
              <a:rPr lang="fa-IR" sz="2000" dirty="0" smtClean="0">
                <a:solidFill>
                  <a:srgbClr val="FFFFFF"/>
                </a:solidFill>
                <a:latin typeface="_PDMS_Saleem_QuranFont" pitchFamily="2" charset="-78"/>
                <a:cs typeface="_PDMS_Saleem_QuranFont" pitchFamily="2" charset="-78"/>
              </a:rPr>
              <a:t/>
            </a:r>
            <a:br>
              <a:rPr lang="fa-IR" sz="2000" dirty="0" smtClean="0">
                <a:solidFill>
                  <a:srgbClr val="FFFFFF"/>
                </a:solidFill>
                <a:latin typeface="_PDMS_Saleem_QuranFont" pitchFamily="2" charset="-78"/>
                <a:cs typeface="_PDMS_Saleem_QuranFont" pitchFamily="2" charset="-78"/>
              </a:rPr>
            </a:br>
            <a:r>
              <a:rPr lang="fa-IR" sz="2000" dirty="0" smtClean="0">
                <a:solidFill>
                  <a:srgbClr val="FFFFFF"/>
                </a:solidFill>
                <a:latin typeface="_PDMS_Saleem_QuranFont" pitchFamily="2" charset="-78"/>
                <a:cs typeface="_PDMS_Saleem_QuranFont" pitchFamily="2" charset="-78"/>
              </a:rPr>
              <a:t>به گزارش رویترز،وزیر انرژی فرانسه طی سخنانی که اولین اظهارنظر صریح یک عضو دولت در تایید گزینه گسترش انرژی هسته‌ای‌ محسوب می‌شود، اعلام کرد:فرانسه باید به ساخت راکتورهای جدیدهسته‌ای‌ برای جایگزینی راکتورهای قدیمی اقدام کند.البته لایحه "انتقال انرژی" دولت فرانسه با هدف کاهش سهم انرژی هسته‌ای‌ در ترکیب برق فرانسه از 75 درصد به 50 درصدتدوین شده است، اما وزیر انرژی فرانسه 13ژانویه 2015 در گفت و گو با مجله </a:t>
            </a:r>
            <a:r>
              <a:rPr lang="en-US" sz="2000" dirty="0" err="1" smtClean="0">
                <a:solidFill>
                  <a:srgbClr val="FFFFFF"/>
                </a:solidFill>
                <a:latin typeface="_PDMS_Saleem_QuranFont" pitchFamily="2" charset="-78"/>
                <a:cs typeface="_PDMS_Saleem_QuranFont" pitchFamily="2" charset="-78"/>
              </a:rPr>
              <a:t>L'Usine</a:t>
            </a:r>
            <a:r>
              <a:rPr lang="en-US" sz="2000" dirty="0" smtClean="0">
                <a:solidFill>
                  <a:srgbClr val="FFFFFF"/>
                </a:solidFill>
                <a:latin typeface="_PDMS_Saleem_QuranFont" pitchFamily="2" charset="-78"/>
                <a:cs typeface="_PDMS_Saleem_QuranFont" pitchFamily="2" charset="-78"/>
              </a:rPr>
              <a:t> Nouvelle </a:t>
            </a:r>
            <a:r>
              <a:rPr lang="fa-IR" sz="2000" dirty="0" smtClean="0">
                <a:solidFill>
                  <a:srgbClr val="FFFFFF"/>
                </a:solidFill>
                <a:latin typeface="_PDMS_Saleem_QuranFont" pitchFamily="2" charset="-78"/>
                <a:cs typeface="_PDMS_Saleem_QuranFont" pitchFamily="2" charset="-78"/>
              </a:rPr>
              <a:t>تاکید کرد که این بدان معنا نیست که فرانسه درصدد خارج شدن از عرصه انرژی هسته‌ای‌ باشدچرا که این انرژی بخشی از تاریخ ومهارت این کشور است.این اظهارات در تقابل آشکار با تصمیم آلمان برای تعطیلی تدریجی نیروگاه‌های‌ هسته‌ای‌ است. وی همچنین خاطرنشان کرد: ما باید برای احداث نسل جدید نیروگاه‌های‌ هسته‌ای‌ برنامه ریزی کنیم تا جایگزین نیروگاه‌های‌ قدیمی شوند که دیگر قابل نوسازی نیستند.</a:t>
            </a:r>
            <a:endParaRPr lang="fa-IR" sz="2000" dirty="0">
              <a:solidFill>
                <a:srgbClr val="FFFFFF"/>
              </a:solidFill>
              <a:latin typeface="_PDMS_Saleem_QuranFont" pitchFamily="2" charset="-78"/>
              <a:cs typeface="_PDMS_Saleem_QuranFont" pitchFamily="2" charset="-78"/>
            </a:endParaRPr>
          </a:p>
        </p:txBody>
      </p:sp>
    </p:spTree>
  </p:cSld>
  <p:clrMapOvr>
    <a:masterClrMapping/>
  </p:clrMapOvr>
  <p:transition spd="slow" advTm="120000">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checkerboard(across)">
                                      <p:cBhvr>
                                        <p:cTn id="25"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10">
      <a:dk1>
        <a:sysClr val="windowText" lastClr="000000"/>
      </a:dk1>
      <a:lt1>
        <a:srgbClr val="775F55"/>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54</TotalTime>
  <Words>54</Words>
  <Application>Microsoft Office PowerPoint</Application>
  <PresentationFormat>On-screen Show (4:3)</PresentationFormat>
  <Paragraphs>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Median</vt:lpstr>
      <vt:lpstr>به نام خدا</vt:lpstr>
      <vt:lpstr>1فرانسه 2اسلواکی 3بلژیک 4اوکراین 5مجارستان6 اسلوونی 7سوئیس 8سوئد 9کره ی جنوبی 10ارمنستان</vt:lpstr>
      <vt:lpstr>این امار در سال 2012 نوشته شده است از نظر تولید انرژی هسته ای</vt:lpstr>
      <vt:lpstr>درباره ی فرانسه بدانیم</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dc:creator>
  <cp:lastModifiedBy>LENOVO</cp:lastModifiedBy>
  <cp:revision>7</cp:revision>
  <dcterms:created xsi:type="dcterms:W3CDTF">2006-08-16T00:00:00Z</dcterms:created>
  <dcterms:modified xsi:type="dcterms:W3CDTF">2019-01-19T04:08:26Z</dcterms:modified>
</cp:coreProperties>
</file>